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8" r:id="rId3"/>
    <p:sldId id="261" r:id="rId4"/>
    <p:sldId id="310" r:id="rId5"/>
    <p:sldId id="346" r:id="rId6"/>
    <p:sldId id="307" r:id="rId7"/>
    <p:sldId id="344" r:id="rId8"/>
    <p:sldId id="347" r:id="rId9"/>
    <p:sldId id="354" r:id="rId10"/>
    <p:sldId id="348" r:id="rId11"/>
    <p:sldId id="350" r:id="rId12"/>
    <p:sldId id="352" r:id="rId13"/>
    <p:sldId id="308" r:id="rId14"/>
    <p:sldId id="332" r:id="rId15"/>
    <p:sldId id="355" r:id="rId16"/>
    <p:sldId id="266" r:id="rId17"/>
    <p:sldId id="316" r:id="rId18"/>
    <p:sldId id="359" r:id="rId19"/>
    <p:sldId id="319" r:id="rId20"/>
    <p:sldId id="321" r:id="rId21"/>
    <p:sldId id="357" r:id="rId22"/>
    <p:sldId id="358" r:id="rId23"/>
    <p:sldId id="327" r:id="rId24"/>
    <p:sldId id="343" r:id="rId25"/>
    <p:sldId id="360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ExtraBold" panose="00000900000000000000" pitchFamily="2" charset="0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C3AB7-A5A2-03D7-1D1A-2477CF6F9C1C}" v="132" dt="2022-05-23T20:05:44.926"/>
    <p1510:client id="{751E00DD-4712-5324-E6A6-AC20D91D968B}" v="6" dt="2022-05-23T18:25:57.170"/>
    <p1510:client id="{965B3A1D-7153-4312-B877-0533CB9FFFAE}" v="792" dt="2022-05-20T02:26:01.428"/>
    <p1510:client id="{B218A4D3-1A69-B92E-12AC-4B1424706983}" v="245" dt="2022-05-23T18:51:56.228"/>
    <p1510:client id="{C4A4B70E-3326-5F95-D893-351B07E04A3A}" v="734" dt="2022-05-20T02:27:24.501"/>
    <p1510:client id="{C6651001-AD29-4DC4-E285-585E9EB594FF}" v="1725" dt="2022-05-20T02:27:20.118"/>
    <p1510:client id="{C679A8EE-C34D-325E-8830-B8C29C530721}" v="205" dt="2022-05-20T02:14:26.594"/>
    <p1510:client id="{D630ED72-739F-615A-4AEE-02FFF7B9B847}" v="105" dt="2022-05-23T19:10:11.692"/>
    <p1510:client id="{E54D4763-3CF0-F097-E58E-8490DCE653A2}" v="968" dt="2022-05-23T20:17:30.032"/>
    <p1510:client id="{F03D228C-ED1B-0730-5B05-7732BC119F46}" v="24" dt="2022-05-23T20:10:49.815"/>
    <p1510:client id="{F24C8285-B02F-5AEC-E171-D10BFA1D76D0}" v="559" dt="2022-05-23T19:54:45.674"/>
  </p1510:revLst>
</p1510:revInfo>
</file>

<file path=ppt/tableStyles.xml><?xml version="1.0" encoding="utf-8"?>
<a:tblStyleLst xmlns:a="http://schemas.openxmlformats.org/drawingml/2006/main" def="{1DE6DF27-86AE-4238-896A-89E7BF83F4F0}">
  <a:tblStyle styleId="{1DE6DF27-86AE-4238-896A-89E7BF83F4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RAQUEL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11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santejo</a:t>
            </a:r>
          </a:p>
        </p:txBody>
      </p:sp>
    </p:spTree>
    <p:extLst>
      <p:ext uri="{BB962C8B-B14F-4D97-AF65-F5344CB8AC3E}">
        <p14:creationId xmlns:p14="http://schemas.microsoft.com/office/powerpoint/2010/main" val="3844242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Filipa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33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120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79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142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PT"/>
              <a:t>- Definir a negociação que os membros de equipa têm de fazer entre si, de modo a que seja alcançado um acordo mútuo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388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Luis</a:t>
            </a:r>
          </a:p>
        </p:txBody>
      </p:sp>
    </p:spTree>
    <p:extLst>
      <p:ext uri="{BB962C8B-B14F-4D97-AF65-F5344CB8AC3E}">
        <p14:creationId xmlns:p14="http://schemas.microsoft.com/office/powerpoint/2010/main" val="3551158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60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santejo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1861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santejo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0052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santejo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7847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020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Filipa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924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Luis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7420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PT" dirty="0"/>
              <a:t>RAQUEL</a:t>
            </a:r>
          </a:p>
          <a:p>
            <a:pPr marL="0" indent="0">
              <a:buNone/>
            </a:pPr>
            <a:r>
              <a:rPr lang="pt-PT" dirty="0"/>
              <a:t>- </a:t>
            </a:r>
            <a:r>
              <a:rPr lang="en-US" dirty="0" err="1"/>
              <a:t>fabricar</a:t>
            </a:r>
            <a:r>
              <a:rPr lang="en-US" dirty="0"/>
              <a:t> um </a:t>
            </a:r>
            <a:r>
              <a:rPr lang="en-US" dirty="0" err="1"/>
              <a:t>sistema</a:t>
            </a:r>
            <a:r>
              <a:rPr lang="en-US" dirty="0"/>
              <a:t> que n ̃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t ̃</a:t>
            </a:r>
            <a:r>
              <a:rPr lang="en-US" dirty="0" err="1"/>
              <a:t>ao</a:t>
            </a:r>
            <a:r>
              <a:rPr lang="en-US" dirty="0"/>
              <a:t> prop ́</a:t>
            </a:r>
            <a:r>
              <a:rPr lang="en-US" dirty="0" err="1"/>
              <a:t>ıcio</a:t>
            </a:r>
            <a:r>
              <a:rPr lang="en-US" dirty="0"/>
              <a:t> a </a:t>
            </a:r>
            <a:r>
              <a:rPr lang="en-US" dirty="0" err="1"/>
              <a:t>falhas</a:t>
            </a:r>
            <a:r>
              <a:rPr lang="en-US" dirty="0"/>
              <a:t> =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temos</a:t>
            </a:r>
            <a:r>
              <a:rPr lang="en-US" dirty="0"/>
              <a:t> </a:t>
            </a:r>
            <a:r>
              <a:rPr lang="en-US" dirty="0" err="1"/>
              <a:t>lider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62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0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santejo</a:t>
            </a:r>
          </a:p>
        </p:txBody>
      </p:sp>
    </p:spTree>
    <p:extLst>
      <p:ext uri="{BB962C8B-B14F-4D97-AF65-F5344CB8AC3E}">
        <p14:creationId xmlns:p14="http://schemas.microsoft.com/office/powerpoint/2010/main" val="141362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Filipa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182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Luis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1370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8" r:id="rId24"/>
    <p:sldLayoutId id="214748368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45821" y="1942543"/>
            <a:ext cx="4792200" cy="125510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dirty="0" err="1"/>
              <a:t>Agentes</a:t>
            </a:r>
            <a:r>
              <a:rPr lang="en" sz="3200" dirty="0"/>
              <a:t> e Sistemas </a:t>
            </a:r>
            <a:r>
              <a:rPr lang="en" sz="3200" dirty="0" err="1"/>
              <a:t>Multiagente</a:t>
            </a:r>
            <a:endParaRPr lang="en" sz="3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6371383" y="4002757"/>
            <a:ext cx="2698658" cy="1115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pt-PT"/>
              <a:t>Ana Filipa Pereira PG46978​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Carolina Santejo PG47102​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Luís Pinto PG47428​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Raquel Costa PG47600</a:t>
            </a:r>
            <a:endParaRPr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33472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75EA3673-8164-53DA-DAF5-4E3A33A2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8" y="226479"/>
            <a:ext cx="1187067" cy="1061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380771" y="486338"/>
            <a:ext cx="56257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DIAGRAMA DE ATIVIDADES - </a:t>
            </a:r>
            <a:r>
              <a:rPr lang="en" sz="2000" i="1" dirty="0"/>
              <a:t>Explorer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468471" y="45533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0AD15B0F-2685-4ED6-463D-F7388ED5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02" y="1357857"/>
            <a:ext cx="6276596" cy="34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3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367000" y="493223"/>
            <a:ext cx="56257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DIAGRAMA DE ATIVIDADES - </a:t>
            </a:r>
            <a:r>
              <a:rPr lang="en" sz="2000" i="1" dirty="0"/>
              <a:t>Attacker</a:t>
            </a:r>
            <a:endParaRPr lang="en" sz="2000" i="1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454700" y="46222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68DA6E81-6E84-6CBF-04F3-F634CDB4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967114"/>
            <a:ext cx="5727700" cy="41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3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373886" y="500109"/>
            <a:ext cx="56257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DIAGRAMA DE ATIVIDADES - </a:t>
            </a:r>
            <a:r>
              <a:rPr lang="en" sz="2000" i="1" dirty="0"/>
              <a:t>Defender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461586" y="46910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m 5">
            <a:extLst>
              <a:ext uri="{FF2B5EF4-FFF2-40B4-BE49-F238E27FC236}">
                <a16:creationId xmlns:a16="http://schemas.microsoft.com/office/drawing/2014/main" id="{FD0A619A-BD61-3BF6-22AB-06D06435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088" y="967099"/>
            <a:ext cx="5965825" cy="40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6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6726" y="3142379"/>
            <a:ext cx="4584083" cy="1218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IMPLEMENTAÇÃO</a:t>
            </a:r>
            <a:endParaRPr lang="pt-PT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0564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525367" y="541422"/>
            <a:ext cx="474635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FUNÇÃO OBJETIVO: </a:t>
            </a:r>
            <a:r>
              <a:rPr lang="en" i="1" dirty="0" err="1"/>
              <a:t>Ataque</a:t>
            </a:r>
            <a:endParaRPr lang="en" i="1"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619953" y="5448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6">
            <a:extLst>
              <a:ext uri="{FF2B5EF4-FFF2-40B4-BE49-F238E27FC236}">
                <a16:creationId xmlns:a16="http://schemas.microsoft.com/office/drawing/2014/main" id="{DB73E13B-ABC3-7B50-DEF4-A2FAB2A6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185" y="1721633"/>
            <a:ext cx="3087477" cy="2753722"/>
          </a:xfrm>
          <a:prstGeom prst="rect">
            <a:avLst/>
          </a:prstGeom>
        </p:spPr>
      </p:pic>
      <p:sp>
        <p:nvSpPr>
          <p:cNvPr id="7" name="Google Shape;265;p48">
            <a:extLst>
              <a:ext uri="{FF2B5EF4-FFF2-40B4-BE49-F238E27FC236}">
                <a16:creationId xmlns:a16="http://schemas.microsoft.com/office/drawing/2014/main" id="{8210FE38-693F-4C14-456B-5646243C1FBB}"/>
              </a:ext>
            </a:extLst>
          </p:cNvPr>
          <p:cNvSpPr txBox="1">
            <a:spLocks/>
          </p:cNvSpPr>
          <p:nvPr/>
        </p:nvSpPr>
        <p:spPr>
          <a:xfrm>
            <a:off x="1171422" y="1772687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000" dirty="0"/>
              <a:t>COORDENAÇÃO DO ATAQUE EM EQUIPA</a:t>
            </a:r>
          </a:p>
        </p:txBody>
      </p:sp>
      <p:sp>
        <p:nvSpPr>
          <p:cNvPr id="9" name="Google Shape;266;p48">
            <a:extLst>
              <a:ext uri="{FF2B5EF4-FFF2-40B4-BE49-F238E27FC236}">
                <a16:creationId xmlns:a16="http://schemas.microsoft.com/office/drawing/2014/main" id="{2EA339ED-69DF-CC09-1C08-34F8DD6CA1CF}"/>
              </a:ext>
            </a:extLst>
          </p:cNvPr>
          <p:cNvSpPr txBox="1">
            <a:spLocks/>
          </p:cNvSpPr>
          <p:nvPr/>
        </p:nvSpPr>
        <p:spPr>
          <a:xfrm>
            <a:off x="1171422" y="3069437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PT" dirty="0"/>
              <a:t>É reforçado e recompensado o trabalho em prol da</a:t>
            </a:r>
            <a:br>
              <a:rPr lang="pt-PT" dirty="0"/>
            </a:br>
            <a:r>
              <a:rPr lang="pt-PT" dirty="0"/>
              <a:t>equipa em vez do benefício individual</a:t>
            </a:r>
          </a:p>
        </p:txBody>
      </p:sp>
      <p:cxnSp>
        <p:nvCxnSpPr>
          <p:cNvPr id="11" name="Google Shape;267;p48">
            <a:extLst>
              <a:ext uri="{FF2B5EF4-FFF2-40B4-BE49-F238E27FC236}">
                <a16:creationId xmlns:a16="http://schemas.microsoft.com/office/drawing/2014/main" id="{D8DA0D1E-10CD-9345-7529-0A616C6FC1E6}"/>
              </a:ext>
            </a:extLst>
          </p:cNvPr>
          <p:cNvCxnSpPr/>
          <p:nvPr/>
        </p:nvCxnSpPr>
        <p:spPr>
          <a:xfrm>
            <a:off x="1059397" y="2056718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3234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525367" y="541422"/>
            <a:ext cx="474635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FUNÇÃO OBJETIVO: </a:t>
            </a:r>
            <a:r>
              <a:rPr lang="en" i="1" dirty="0" err="1"/>
              <a:t>Defesa</a:t>
            </a:r>
          </a:p>
        </p:txBody>
      </p:sp>
      <p:cxnSp>
        <p:nvCxnSpPr>
          <p:cNvPr id="2016" name="Google Shape;2016;p58"/>
          <p:cNvCxnSpPr/>
          <p:nvPr/>
        </p:nvCxnSpPr>
        <p:spPr>
          <a:xfrm>
            <a:off x="619953" y="5448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65;p48">
            <a:extLst>
              <a:ext uri="{FF2B5EF4-FFF2-40B4-BE49-F238E27FC236}">
                <a16:creationId xmlns:a16="http://schemas.microsoft.com/office/drawing/2014/main" id="{8210FE38-693F-4C14-456B-5646243C1FBB}"/>
              </a:ext>
            </a:extLst>
          </p:cNvPr>
          <p:cNvSpPr txBox="1">
            <a:spLocks/>
          </p:cNvSpPr>
          <p:nvPr/>
        </p:nvSpPr>
        <p:spPr>
          <a:xfrm>
            <a:off x="1171422" y="1772687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000" dirty="0"/>
              <a:t>COORDENAÇÃO DA DEFESA EM EQUIPA</a:t>
            </a:r>
          </a:p>
        </p:txBody>
      </p:sp>
      <p:sp>
        <p:nvSpPr>
          <p:cNvPr id="9" name="Google Shape;266;p48">
            <a:extLst>
              <a:ext uri="{FF2B5EF4-FFF2-40B4-BE49-F238E27FC236}">
                <a16:creationId xmlns:a16="http://schemas.microsoft.com/office/drawing/2014/main" id="{2EA339ED-69DF-CC09-1C08-34F8DD6CA1CF}"/>
              </a:ext>
            </a:extLst>
          </p:cNvPr>
          <p:cNvSpPr txBox="1">
            <a:spLocks/>
          </p:cNvSpPr>
          <p:nvPr/>
        </p:nvSpPr>
        <p:spPr>
          <a:xfrm>
            <a:off x="1171422" y="3069437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pt-PT" dirty="0"/>
              <a:t>Perder um elemento é algo que penaliza bastante a própria equipa</a:t>
            </a:r>
          </a:p>
        </p:txBody>
      </p:sp>
      <p:cxnSp>
        <p:nvCxnSpPr>
          <p:cNvPr id="11" name="Google Shape;267;p48">
            <a:extLst>
              <a:ext uri="{FF2B5EF4-FFF2-40B4-BE49-F238E27FC236}">
                <a16:creationId xmlns:a16="http://schemas.microsoft.com/office/drawing/2014/main" id="{D8DA0D1E-10CD-9345-7529-0A616C6FC1E6}"/>
              </a:ext>
            </a:extLst>
          </p:cNvPr>
          <p:cNvCxnSpPr/>
          <p:nvPr/>
        </p:nvCxnSpPr>
        <p:spPr>
          <a:xfrm>
            <a:off x="1059397" y="2056718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AF2CDED6-8769-3EC5-4684-F93015B0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14" y="1762985"/>
            <a:ext cx="3121904" cy="278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44061" y="1029048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PORTANTO ...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16518" y="2346455"/>
            <a:ext cx="3222990" cy="1397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err="1"/>
              <a:t>Existe</a:t>
            </a:r>
            <a:r>
              <a:rPr lang="en"/>
              <a:t> </a:t>
            </a:r>
            <a:r>
              <a:rPr lang="en" err="1"/>
              <a:t>uma</a:t>
            </a:r>
            <a:r>
              <a:rPr lang="en"/>
              <a:t> </a:t>
            </a:r>
            <a:r>
              <a:rPr lang="en" err="1"/>
              <a:t>clara</a:t>
            </a:r>
            <a:r>
              <a:rPr lang="en"/>
              <a:t> </a:t>
            </a:r>
            <a:r>
              <a:rPr lang="en" err="1"/>
              <a:t>preocupação</a:t>
            </a:r>
            <a:br>
              <a:rPr lang="en"/>
            </a:br>
            <a:r>
              <a:rPr lang="en"/>
              <a:t>com o </a:t>
            </a:r>
            <a:r>
              <a:rPr lang="en" err="1"/>
              <a:t>desempenho</a:t>
            </a:r>
            <a:r>
              <a:rPr lang="en"/>
              <a:t> global da </a:t>
            </a:r>
            <a:r>
              <a:rPr lang="en" err="1"/>
              <a:t>sua</a:t>
            </a:r>
            <a:r>
              <a:rPr lang="en"/>
              <a:t> </a:t>
            </a:r>
            <a:r>
              <a:rPr lang="en" err="1"/>
              <a:t>equipa</a:t>
            </a:r>
            <a:r>
              <a:rPr lang="en"/>
              <a:t>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vez</a:t>
            </a:r>
            <a:r>
              <a:rPr lang="en"/>
              <a:t> do individual</a:t>
            </a:r>
            <a:endParaRPr lang="pt-PT"/>
          </a:p>
        </p:txBody>
      </p:sp>
      <p:cxnSp>
        <p:nvCxnSpPr>
          <p:cNvPr id="267" name="Google Shape;267;p48"/>
          <p:cNvCxnSpPr/>
          <p:nvPr/>
        </p:nvCxnSpPr>
        <p:spPr>
          <a:xfrm>
            <a:off x="5190722" y="1609157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 descr="Uma imagem com céu, exterior, silhueta, escuro&#10;&#10;Descrição gerada automaticamente"/>
          <p:cNvPicPr preferRelativeResize="0"/>
          <p:nvPr/>
        </p:nvPicPr>
        <p:blipFill rotWithShape="1">
          <a:blip r:embed="rId3"/>
          <a:srcRect t="2347" b="2347"/>
          <a:stretch/>
        </p:blipFill>
        <p:spPr>
          <a:xfrm>
            <a:off x="-1293" y="-278869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58462" y="2917247"/>
            <a:ext cx="4273667" cy="1218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VISUALIZAÇÃO</a:t>
            </a:r>
            <a:endParaRPr lang="pt-PT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9238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8" name="Google Shape;1988;p56"/>
          <p:cNvCxnSpPr/>
          <p:nvPr/>
        </p:nvCxnSpPr>
        <p:spPr>
          <a:xfrm>
            <a:off x="1551739" y="5071838"/>
            <a:ext cx="5840837" cy="688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9" name="Google Shape;1988;p56">
            <a:extLst>
              <a:ext uri="{FF2B5EF4-FFF2-40B4-BE49-F238E27FC236}">
                <a16:creationId xmlns:a16="http://schemas.microsoft.com/office/drawing/2014/main" id="{1B07FFE5-A94B-7433-9D09-1C94FAD2C53F}"/>
              </a:ext>
            </a:extLst>
          </p:cNvPr>
          <p:cNvCxnSpPr>
            <a:cxnSpLocks/>
          </p:cNvCxnSpPr>
          <p:nvPr/>
        </p:nvCxnSpPr>
        <p:spPr>
          <a:xfrm>
            <a:off x="1551739" y="64777"/>
            <a:ext cx="5840837" cy="688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asma1s">
            <a:hlinkClick r:id="" action="ppaction://media"/>
            <a:extLst>
              <a:ext uri="{FF2B5EF4-FFF2-40B4-BE49-F238E27FC236}">
                <a16:creationId xmlns:a16="http://schemas.microsoft.com/office/drawing/2014/main" id="{179C0BF7-9866-1160-2535-CE8994507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7123" y="132611"/>
            <a:ext cx="5708218" cy="49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90213" y="2460702"/>
            <a:ext cx="5272012" cy="19080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TESTES DE PERFORMANCE</a:t>
            </a:r>
            <a:endParaRPr lang="pt-PT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316806" y="3253072"/>
            <a:ext cx="2082394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7636" y="2785081"/>
            <a:ext cx="6885" cy="14887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2941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62216" y="172734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720576" y="1858167"/>
            <a:ext cx="2400767" cy="69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IMPLEMENTAÇÃO DOS AGENTES</a:t>
            </a:r>
            <a:endParaRPr lang="pt-PT" dirty="0"/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27791" y="109217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462815" y="1724745"/>
            <a:ext cx="2059172" cy="552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i="1" err="1"/>
              <a:t>AgentUML</a:t>
            </a:r>
            <a:endParaRPr lang="en" i="1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407674" y="109591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883953" y="109591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62691" y="17818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242574" y="17818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739511" y="17818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" name="Google Shape;178;p40">
            <a:extLst>
              <a:ext uri="{FF2B5EF4-FFF2-40B4-BE49-F238E27FC236}">
                <a16:creationId xmlns:a16="http://schemas.microsoft.com/office/drawing/2014/main" id="{21E20710-B685-F455-821E-71B4CE3DAC2B}"/>
              </a:ext>
            </a:extLst>
          </p:cNvPr>
          <p:cNvSpPr txBox="1">
            <a:spLocks/>
          </p:cNvSpPr>
          <p:nvPr/>
        </p:nvSpPr>
        <p:spPr>
          <a:xfrm>
            <a:off x="3500620" y="2776906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3" name="Google Shape;181;p40">
            <a:extLst>
              <a:ext uri="{FF2B5EF4-FFF2-40B4-BE49-F238E27FC236}">
                <a16:creationId xmlns:a16="http://schemas.microsoft.com/office/drawing/2014/main" id="{C9A8FBE2-6841-4B26-7BD9-7E606DCCAB46}"/>
              </a:ext>
            </a:extLst>
          </p:cNvPr>
          <p:cNvSpPr txBox="1">
            <a:spLocks/>
          </p:cNvSpPr>
          <p:nvPr/>
        </p:nvSpPr>
        <p:spPr>
          <a:xfrm>
            <a:off x="3433621" y="3566697"/>
            <a:ext cx="2163397" cy="62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>
                <a:cs typeface="Calibri Light"/>
              </a:rPr>
              <a:t>TESTES DE PERFORMANCE</a:t>
            </a:r>
          </a:p>
        </p:txBody>
      </p:sp>
      <p:cxnSp>
        <p:nvCxnSpPr>
          <p:cNvPr id="34" name="Google Shape;189;p40">
            <a:extLst>
              <a:ext uri="{FF2B5EF4-FFF2-40B4-BE49-F238E27FC236}">
                <a16:creationId xmlns:a16="http://schemas.microsoft.com/office/drawing/2014/main" id="{09502617-12AA-ABE7-5BB8-64C657038603}"/>
              </a:ext>
            </a:extLst>
          </p:cNvPr>
          <p:cNvCxnSpPr>
            <a:cxnSpLocks/>
          </p:cNvCxnSpPr>
          <p:nvPr/>
        </p:nvCxnSpPr>
        <p:spPr>
          <a:xfrm>
            <a:off x="4343340" y="344816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5" name="Google Shape;178;p40">
            <a:extLst>
              <a:ext uri="{FF2B5EF4-FFF2-40B4-BE49-F238E27FC236}">
                <a16:creationId xmlns:a16="http://schemas.microsoft.com/office/drawing/2014/main" id="{AA339A44-8621-3A33-8426-5D4F3B972DBB}"/>
              </a:ext>
            </a:extLst>
          </p:cNvPr>
          <p:cNvSpPr txBox="1">
            <a:spLocks/>
          </p:cNvSpPr>
          <p:nvPr/>
        </p:nvSpPr>
        <p:spPr>
          <a:xfrm>
            <a:off x="5903673" y="2776905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6" name="Google Shape;181;p40">
            <a:extLst>
              <a:ext uri="{FF2B5EF4-FFF2-40B4-BE49-F238E27FC236}">
                <a16:creationId xmlns:a16="http://schemas.microsoft.com/office/drawing/2014/main" id="{40280136-69C4-FF81-EDFE-311CD8126585}"/>
              </a:ext>
            </a:extLst>
          </p:cNvPr>
          <p:cNvSpPr txBox="1">
            <a:spLocks/>
          </p:cNvSpPr>
          <p:nvPr/>
        </p:nvSpPr>
        <p:spPr>
          <a:xfrm>
            <a:off x="5919302" y="3497841"/>
            <a:ext cx="2060114" cy="43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>
                <a:cs typeface="Calibri Light"/>
              </a:rPr>
              <a:t>CONCLUSÃO</a:t>
            </a:r>
          </a:p>
        </p:txBody>
      </p:sp>
      <p:cxnSp>
        <p:nvCxnSpPr>
          <p:cNvPr id="37" name="Google Shape;189;p40">
            <a:extLst>
              <a:ext uri="{FF2B5EF4-FFF2-40B4-BE49-F238E27FC236}">
                <a16:creationId xmlns:a16="http://schemas.microsoft.com/office/drawing/2014/main" id="{21B0D968-EF5D-4178-6A22-6D3B0CE7B3BD}"/>
              </a:ext>
            </a:extLst>
          </p:cNvPr>
          <p:cNvCxnSpPr>
            <a:cxnSpLocks/>
          </p:cNvCxnSpPr>
          <p:nvPr/>
        </p:nvCxnSpPr>
        <p:spPr>
          <a:xfrm>
            <a:off x="6753280" y="344816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" name="Google Shape;178;p40">
            <a:extLst>
              <a:ext uri="{FF2B5EF4-FFF2-40B4-BE49-F238E27FC236}">
                <a16:creationId xmlns:a16="http://schemas.microsoft.com/office/drawing/2014/main" id="{81CFB996-BACA-2813-F4B6-B6B679A81DDB}"/>
              </a:ext>
            </a:extLst>
          </p:cNvPr>
          <p:cNvSpPr txBox="1">
            <a:spLocks/>
          </p:cNvSpPr>
          <p:nvPr/>
        </p:nvSpPr>
        <p:spPr>
          <a:xfrm>
            <a:off x="1049365" y="2776905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8" name="Google Shape;181;p40">
            <a:extLst>
              <a:ext uri="{FF2B5EF4-FFF2-40B4-BE49-F238E27FC236}">
                <a16:creationId xmlns:a16="http://schemas.microsoft.com/office/drawing/2014/main" id="{6D581286-D92F-51E2-2BA4-F03DBFAE4440}"/>
              </a:ext>
            </a:extLst>
          </p:cNvPr>
          <p:cNvSpPr txBox="1">
            <a:spLocks/>
          </p:cNvSpPr>
          <p:nvPr/>
        </p:nvSpPr>
        <p:spPr>
          <a:xfrm>
            <a:off x="1064994" y="3484070"/>
            <a:ext cx="2060114" cy="43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>
                <a:cs typeface="Calibri Light"/>
              </a:rPr>
              <a:t>VISUALIZAÇÃO</a:t>
            </a:r>
          </a:p>
        </p:txBody>
      </p:sp>
      <p:cxnSp>
        <p:nvCxnSpPr>
          <p:cNvPr id="39" name="Google Shape;189;p40">
            <a:extLst>
              <a:ext uri="{FF2B5EF4-FFF2-40B4-BE49-F238E27FC236}">
                <a16:creationId xmlns:a16="http://schemas.microsoft.com/office/drawing/2014/main" id="{4CD5BFF6-5076-B577-9232-7AEB6707086E}"/>
              </a:ext>
            </a:extLst>
          </p:cNvPr>
          <p:cNvCxnSpPr>
            <a:cxnSpLocks/>
          </p:cNvCxnSpPr>
          <p:nvPr/>
        </p:nvCxnSpPr>
        <p:spPr>
          <a:xfrm>
            <a:off x="1892086" y="344816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645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Mapa </a:t>
            </a:r>
            <a:r>
              <a:rPr lang="en" err="1"/>
              <a:t>reduzido</a:t>
            </a:r>
            <a:r>
              <a:rPr lang="en"/>
              <a:t> (15x15) com </a:t>
            </a:r>
            <a:r>
              <a:rPr lang="en" err="1"/>
              <a:t>posições</a:t>
            </a:r>
            <a:r>
              <a:rPr lang="en"/>
              <a:t> </a:t>
            </a:r>
            <a:r>
              <a:rPr lang="en" err="1"/>
              <a:t>fixas</a:t>
            </a:r>
            <a:endParaRPr lang="pt-PT" err="1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6AD99777-49C0-2D20-49AC-3AF0F89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16" y="2450588"/>
            <a:ext cx="3759652" cy="1169742"/>
          </a:xfrm>
          <a:prstGeom prst="rect">
            <a:avLst/>
          </a:prstGeom>
        </p:spPr>
      </p:pic>
      <p:pic>
        <p:nvPicPr>
          <p:cNvPr id="3" name="Imagem 3" descr="Uma imagem com mesa&#10;&#10;Descrição gerada automaticamente">
            <a:extLst>
              <a:ext uri="{FF2B5EF4-FFF2-40B4-BE49-F238E27FC236}">
                <a16:creationId xmlns:a16="http://schemas.microsoft.com/office/drawing/2014/main" id="{0840F3AB-FC1B-F5AD-AAEF-032B3978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39" y="1645706"/>
            <a:ext cx="3494761" cy="29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55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938500" y="453554"/>
            <a:ext cx="4702200" cy="1054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Mapa </a:t>
            </a:r>
            <a:r>
              <a:rPr lang="en" err="1"/>
              <a:t>reduzido</a:t>
            </a:r>
            <a:r>
              <a:rPr lang="en"/>
              <a:t> (15x15) com </a:t>
            </a:r>
            <a:r>
              <a:rPr lang="en" err="1"/>
              <a:t>posições</a:t>
            </a:r>
            <a:r>
              <a:rPr lang="en"/>
              <a:t> aleatórias</a:t>
            </a:r>
            <a:endParaRPr lang="pt-PT" err="1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0929002B-7698-6795-5180-8E427603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51" y="1613625"/>
            <a:ext cx="3385157" cy="2984585"/>
          </a:xfrm>
          <a:prstGeom prst="rect">
            <a:avLst/>
          </a:prstGeom>
        </p:spPr>
      </p:pic>
      <p:pic>
        <p:nvPicPr>
          <p:cNvPr id="5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0CA84277-A364-A61A-38FA-681A92B2A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721" y="2529887"/>
            <a:ext cx="3682651" cy="11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6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938500" y="453554"/>
            <a:ext cx="4702200" cy="1242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Mapa normal (35x35) com </a:t>
            </a:r>
            <a:r>
              <a:rPr lang="en" err="1"/>
              <a:t>posições</a:t>
            </a:r>
            <a:r>
              <a:rPr lang="en"/>
              <a:t> </a:t>
            </a:r>
            <a:r>
              <a:rPr lang="en" err="1"/>
              <a:t>aleatórias</a:t>
            </a:r>
          </a:p>
        </p:txBody>
      </p:sp>
      <p:cxnSp>
        <p:nvCxnSpPr>
          <p:cNvPr id="1980" name="Google Shape;198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EF8907CA-DC86-1894-E94F-76D9A6A1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73" y="1697548"/>
            <a:ext cx="3487749" cy="2714148"/>
          </a:xfrm>
          <a:prstGeom prst="rect">
            <a:avLst/>
          </a:prstGeom>
        </p:spPr>
      </p:pic>
      <p:pic>
        <p:nvPicPr>
          <p:cNvPr id="5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5B1800B5-1A7B-ADE5-0639-BCCDD570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288" y="2519529"/>
            <a:ext cx="3565220" cy="10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14471" y="3371994"/>
            <a:ext cx="3867421" cy="805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CONCLUSÕES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34499" y="3308157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51242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690620" y="582736"/>
            <a:ext cx="559671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CONCLUSÃO E TRABALHOS FUTUROS</a:t>
            </a:r>
            <a:endParaRPr lang="pt-PT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72332" y="1627286"/>
            <a:ext cx="7185632" cy="2180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" sz="120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" sz="1200">
                <a:solidFill>
                  <a:schemeClr val="bg1"/>
                </a:solidFill>
              </a:rPr>
              <a:t>          </a:t>
            </a:r>
            <a:r>
              <a:rPr lang="en" sz="1200" err="1">
                <a:solidFill>
                  <a:schemeClr val="bg1"/>
                </a:solidFill>
              </a:rPr>
              <a:t>Desenvolvimento</a:t>
            </a:r>
            <a:r>
              <a:rPr lang="en" sz="1200">
                <a:solidFill>
                  <a:schemeClr val="bg1"/>
                </a:solidFill>
              </a:rPr>
              <a:t> de </a:t>
            </a:r>
            <a:r>
              <a:rPr lang="en" sz="1200" err="1">
                <a:solidFill>
                  <a:schemeClr val="bg1"/>
                </a:solidFill>
              </a:rPr>
              <a:t>uma</a:t>
            </a:r>
            <a:r>
              <a:rPr lang="en" sz="1200">
                <a:solidFill>
                  <a:schemeClr val="bg1"/>
                </a:solidFill>
              </a:rPr>
              <a:t> interface </a:t>
            </a:r>
            <a:r>
              <a:rPr lang="en" sz="1200" err="1">
                <a:solidFill>
                  <a:schemeClr val="bg1"/>
                </a:solidFill>
              </a:rPr>
              <a:t>gráfica</a:t>
            </a:r>
            <a:r>
              <a:rPr lang="en" sz="1200">
                <a:solidFill>
                  <a:schemeClr val="bg1"/>
                </a:solidFill>
              </a:rPr>
              <a:t> </a:t>
            </a:r>
            <a:r>
              <a:rPr lang="en" sz="1200" err="1">
                <a:solidFill>
                  <a:schemeClr val="bg1"/>
                </a:solidFill>
              </a:rPr>
              <a:t>intuitiva</a:t>
            </a:r>
            <a:r>
              <a:rPr lang="en" sz="1200">
                <a:solidFill>
                  <a:schemeClr val="bg1"/>
                </a:solidFill>
              </a:rPr>
              <a:t>.</a:t>
            </a:r>
          </a:p>
          <a:p>
            <a:pPr marL="139700" indent="0">
              <a:buNone/>
            </a:pPr>
            <a:r>
              <a:rPr lang="en" sz="1200"/>
              <a:t>         </a:t>
            </a:r>
          </a:p>
          <a:p>
            <a:pPr marL="139700" indent="0">
              <a:buNone/>
            </a:pPr>
            <a:r>
              <a:rPr lang="en" sz="1200"/>
              <a:t>          </a:t>
            </a:r>
            <a:r>
              <a:rPr lang="en" sz="1200" err="1"/>
              <a:t>Desenvolvimento</a:t>
            </a:r>
            <a:r>
              <a:rPr lang="en" sz="1200"/>
              <a:t> de </a:t>
            </a:r>
            <a:r>
              <a:rPr lang="en" sz="1200" err="1"/>
              <a:t>uma</a:t>
            </a:r>
            <a:r>
              <a:rPr lang="en" sz="1200"/>
              <a:t> </a:t>
            </a:r>
            <a:r>
              <a:rPr lang="en" sz="1200" err="1"/>
              <a:t>arquitetura</a:t>
            </a:r>
            <a:r>
              <a:rPr lang="en" sz="1200"/>
              <a:t> </a:t>
            </a:r>
            <a:r>
              <a:rPr lang="en" sz="1200" err="1"/>
              <a:t>descentralizada</a:t>
            </a:r>
            <a:r>
              <a:rPr lang="en" sz="1200"/>
              <a:t>.</a:t>
            </a:r>
            <a:endParaRPr lang="en"/>
          </a:p>
          <a:p>
            <a:pPr marL="139700" indent="0">
              <a:buNone/>
            </a:pPr>
            <a:endParaRPr lang="en" sz="1200"/>
          </a:p>
          <a:p>
            <a:pPr marL="139700" indent="0">
              <a:buNone/>
            </a:pPr>
            <a:r>
              <a:rPr lang="en" sz="1200"/>
              <a:t>          </a:t>
            </a:r>
            <a:r>
              <a:rPr lang="en" sz="1200" err="1"/>
              <a:t>Aplicação</a:t>
            </a:r>
            <a:r>
              <a:rPr lang="en" sz="1200"/>
              <a:t> de </a:t>
            </a:r>
            <a:r>
              <a:rPr lang="en" sz="1200" err="1"/>
              <a:t>métricas</a:t>
            </a:r>
            <a:r>
              <a:rPr lang="en" sz="1200"/>
              <a:t> de </a:t>
            </a:r>
            <a:r>
              <a:rPr lang="en" sz="1200" err="1"/>
              <a:t>avaliação</a:t>
            </a:r>
            <a:r>
              <a:rPr lang="en" sz="1200"/>
              <a:t>.</a:t>
            </a:r>
          </a:p>
          <a:p>
            <a:pPr marL="139700" indent="0">
              <a:buNone/>
            </a:pPr>
            <a:endParaRPr lang="en" sz="1200"/>
          </a:p>
          <a:p>
            <a:pPr marL="139700" indent="0">
              <a:buNone/>
            </a:pPr>
            <a:r>
              <a:rPr lang="en" sz="1200"/>
              <a:t>          </a:t>
            </a:r>
            <a:r>
              <a:rPr lang="en" sz="1200" err="1"/>
              <a:t>Não</a:t>
            </a:r>
            <a:r>
              <a:rPr lang="en" sz="1200"/>
              <a:t> se </a:t>
            </a:r>
            <a:r>
              <a:rPr lang="en" sz="1200" err="1"/>
              <a:t>implementou</a:t>
            </a:r>
            <a:r>
              <a:rPr lang="en" sz="1200"/>
              <a:t> </a:t>
            </a:r>
            <a:r>
              <a:rPr lang="en" sz="1200" err="1"/>
              <a:t>técnicas</a:t>
            </a:r>
            <a:r>
              <a:rPr lang="en" sz="1200"/>
              <a:t> de </a:t>
            </a:r>
            <a:r>
              <a:rPr lang="en" sz="1200" i="1"/>
              <a:t>Reinforcement Learning.</a:t>
            </a:r>
            <a:endParaRPr lang="en" sz="1200"/>
          </a:p>
          <a:p>
            <a:pPr marL="139700" indent="0">
              <a:buNone/>
            </a:pPr>
            <a:endParaRPr lang="en" sz="1200" i="1"/>
          </a:p>
          <a:p>
            <a:pPr marL="139700" indent="0">
              <a:buNone/>
            </a:pPr>
            <a:r>
              <a:rPr lang="en" sz="1200" i="1"/>
              <a:t>           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778320" y="55173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DE724DA-B83C-3F21-2D6C-94762272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6" y="2622885"/>
            <a:ext cx="231609" cy="183483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1ADD28EF-C887-76FF-29EE-D4431CA08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080" y="2990851"/>
            <a:ext cx="184485" cy="194511"/>
          </a:xfrm>
          <a:prstGeom prst="rect">
            <a:avLst/>
          </a:prstGeom>
        </p:spPr>
      </p:pic>
      <p:pic>
        <p:nvPicPr>
          <p:cNvPr id="10" name="Imagem 3">
            <a:extLst>
              <a:ext uri="{FF2B5EF4-FFF2-40B4-BE49-F238E27FC236}">
                <a16:creationId xmlns:a16="http://schemas.microsoft.com/office/drawing/2014/main" id="{5E4F0BB7-9AAA-C0AF-9C45-51260498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31" y="1921042"/>
            <a:ext cx="221583" cy="168443"/>
          </a:xfrm>
          <a:prstGeom prst="rect">
            <a:avLst/>
          </a:prstGeom>
        </p:spPr>
      </p:pic>
      <p:pic>
        <p:nvPicPr>
          <p:cNvPr id="11" name="Imagem 3">
            <a:extLst>
              <a:ext uri="{FF2B5EF4-FFF2-40B4-BE49-F238E27FC236}">
                <a16:creationId xmlns:a16="http://schemas.microsoft.com/office/drawing/2014/main" id="{9528C86C-B2AF-48ED-E917-356522B4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16" y="2266948"/>
            <a:ext cx="226596" cy="183483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5A7354A2-7A34-4B08-6E8A-B74FD60B7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646" y="3653589"/>
            <a:ext cx="325354" cy="30279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AA177D9-B933-0674-6B5C-35078A769E88}"/>
              </a:ext>
            </a:extLst>
          </p:cNvPr>
          <p:cNvSpPr txBox="1"/>
          <p:nvPr/>
        </p:nvSpPr>
        <p:spPr>
          <a:xfrm>
            <a:off x="1616242" y="3671637"/>
            <a:ext cx="603183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200">
                <a:solidFill>
                  <a:schemeClr val="bg1"/>
                </a:solidFill>
                <a:latin typeface="Montserrat"/>
              </a:rPr>
              <a:t>Criação de novas estratégias. Ex: </a:t>
            </a:r>
            <a:r>
              <a:rPr lang="pt-PT" sz="1200" i="1" err="1">
                <a:solidFill>
                  <a:schemeClr val="bg1"/>
                </a:solidFill>
                <a:latin typeface="Montserrat"/>
              </a:rPr>
              <a:t>Bait</a:t>
            </a:r>
            <a:r>
              <a:rPr lang="pt-PT" sz="1200" i="1">
                <a:solidFill>
                  <a:schemeClr val="bg1"/>
                </a:solidFill>
                <a:latin typeface="Montserrat"/>
              </a:rPr>
              <a:t>.</a:t>
            </a:r>
          </a:p>
          <a:p>
            <a:endParaRPr lang="pt-PT" sz="1200" i="1">
              <a:solidFill>
                <a:schemeClr val="bg1"/>
              </a:solidFill>
              <a:latin typeface="Montserrat"/>
            </a:endParaRPr>
          </a:p>
          <a:p>
            <a:endParaRPr lang="pt-PT" sz="1200" i="1">
              <a:solidFill>
                <a:schemeClr val="bg1"/>
              </a:solidFill>
              <a:latin typeface="Montserrat"/>
            </a:endParaRPr>
          </a:p>
          <a:p>
            <a:endParaRPr lang="pt-PT" sz="1200" i="1">
              <a:solidFill>
                <a:schemeClr val="bg1"/>
              </a:solidFill>
              <a:latin typeface="Montserrat"/>
            </a:endParaRPr>
          </a:p>
          <a:p>
            <a:endParaRPr lang="pt-PT" sz="1200" i="1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7284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45821" y="1942543"/>
            <a:ext cx="4792200" cy="125510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err="1"/>
              <a:t>Agentes</a:t>
            </a:r>
            <a:r>
              <a:rPr lang="en" sz="3200"/>
              <a:t> e Sistemas </a:t>
            </a:r>
            <a:r>
              <a:rPr lang="en" sz="3200" err="1"/>
              <a:t>Multiagente</a:t>
            </a:r>
            <a:endParaRPr lang="en" sz="320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6371383" y="4002757"/>
            <a:ext cx="2698658" cy="1115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pt-PT"/>
              <a:t>Ana Filipa Pereira PG46978​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Carolina Santejo PG47102​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Luís Pinto PG47428​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Raquel Costa PG47600</a:t>
            </a:r>
            <a:endParaRPr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33472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75EA3673-8164-53DA-DAF5-4E3A33A2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8" y="226479"/>
            <a:ext cx="1187067" cy="10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3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55784" y="3563341"/>
            <a:ext cx="3550687" cy="585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733655" y="527017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DOMÍNIO</a:t>
            </a:r>
            <a:r>
              <a:rPr lang="en" dirty="0"/>
              <a:t> DA </a:t>
            </a:r>
            <a:r>
              <a:rPr lang="en" dirty="0" err="1"/>
              <a:t>SOLUÇÃO</a:t>
            </a:r>
            <a:endParaRPr lang="pt-PT" err="1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836394" y="46593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7BFBE8F3-3922-7753-2DA3-D1577F62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60" y="1247396"/>
            <a:ext cx="6014283" cy="34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4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701130" y="439407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ARQUITETURA DESCENTRALIZADA</a:t>
            </a:r>
            <a:endParaRPr lang="pt-PT"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985107" y="2904601"/>
            <a:ext cx="7782697" cy="1823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Carga e </a:t>
            </a:r>
            <a:r>
              <a:rPr lang="en" dirty="0" err="1"/>
              <a:t>responsabilidades</a:t>
            </a:r>
            <a:r>
              <a:rPr lang="en" dirty="0"/>
              <a:t> </a:t>
            </a:r>
            <a:r>
              <a:rPr lang="en" b="1" dirty="0" err="1">
                <a:solidFill>
                  <a:schemeClr val="bg2">
                    <a:lumMod val="75000"/>
                  </a:schemeClr>
                </a:solidFill>
              </a:rPr>
              <a:t>distribuídas</a:t>
            </a:r>
            <a:r>
              <a:rPr lang="en" dirty="0"/>
              <a:t>, </a:t>
            </a:r>
            <a:r>
              <a:rPr lang="en" dirty="0" err="1"/>
              <a:t>não</a:t>
            </a:r>
            <a:r>
              <a:rPr lang="en" dirty="0"/>
              <a:t> </a:t>
            </a:r>
            <a:r>
              <a:rPr lang="en" dirty="0" err="1"/>
              <a:t>sobrecarregando</a:t>
            </a:r>
            <a:r>
              <a:rPr lang="en" dirty="0"/>
              <a:t> um </a:t>
            </a:r>
            <a:r>
              <a:rPr lang="en" dirty="0" err="1"/>
              <a:t>único</a:t>
            </a:r>
            <a:r>
              <a:rPr lang="en" dirty="0"/>
              <a:t> </a:t>
            </a:r>
            <a:r>
              <a:rPr lang="en" dirty="0" err="1"/>
              <a:t>agente</a:t>
            </a:r>
            <a:endParaRPr lang="en" dirty="0"/>
          </a:p>
          <a:p>
            <a:pPr>
              <a:spcBef>
                <a:spcPts val="1000"/>
              </a:spcBef>
            </a:pPr>
            <a:r>
              <a:rPr lang="en" dirty="0" err="1"/>
              <a:t>Os</a:t>
            </a:r>
            <a:r>
              <a:rPr lang="en" dirty="0"/>
              <a:t> </a:t>
            </a:r>
            <a:r>
              <a:rPr lang="en" dirty="0" err="1"/>
              <a:t>agentes</a:t>
            </a:r>
            <a:r>
              <a:rPr lang="en" dirty="0"/>
              <a:t> </a:t>
            </a:r>
            <a:r>
              <a:rPr lang="en" dirty="0" err="1"/>
              <a:t>ostentam</a:t>
            </a:r>
            <a:r>
              <a:rPr lang="en" dirty="0"/>
              <a:t> </a:t>
            </a:r>
            <a:r>
              <a:rPr lang="en" b="1" dirty="0" err="1">
                <a:solidFill>
                  <a:schemeClr val="bg2">
                    <a:lumMod val="75000"/>
                  </a:schemeClr>
                </a:solidFill>
              </a:rPr>
              <a:t>comportamentos</a:t>
            </a:r>
            <a:r>
              <a:rPr lang="en" b="1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" b="1" dirty="0" err="1">
                <a:solidFill>
                  <a:schemeClr val="bg2">
                    <a:lumMod val="75000"/>
                  </a:schemeClr>
                </a:solidFill>
              </a:rPr>
              <a:t>cooperativos</a:t>
            </a:r>
            <a:endParaRPr lang="en" b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1000"/>
              </a:spcBef>
            </a:pPr>
            <a:r>
              <a:rPr lang="en" dirty="0" err="1"/>
              <a:t>Múltiplos</a:t>
            </a:r>
            <a:r>
              <a:rPr lang="en" dirty="0"/>
              <a:t> </a:t>
            </a:r>
            <a:r>
              <a:rPr lang="en" dirty="0" err="1"/>
              <a:t>agentes</a:t>
            </a:r>
            <a:r>
              <a:rPr lang="en" dirty="0"/>
              <a:t> </a:t>
            </a:r>
            <a:r>
              <a:rPr lang="en" dirty="0" err="1"/>
              <a:t>trabalham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</a:t>
            </a:r>
            <a:r>
              <a:rPr lang="en" dirty="0" err="1"/>
              <a:t>prol</a:t>
            </a:r>
            <a:r>
              <a:rPr lang="en" dirty="0"/>
              <a:t> de um </a:t>
            </a:r>
            <a:r>
              <a:rPr lang="en" dirty="0" err="1"/>
              <a:t>objetivo</a:t>
            </a:r>
            <a:r>
              <a:rPr lang="en" dirty="0"/>
              <a:t> </a:t>
            </a:r>
            <a:r>
              <a:rPr lang="en" dirty="0" err="1"/>
              <a:t>ao</a:t>
            </a:r>
            <a:r>
              <a:rPr lang="en" dirty="0"/>
              <a:t> </a:t>
            </a:r>
            <a:r>
              <a:rPr lang="en" dirty="0" err="1"/>
              <a:t>mesmo</a:t>
            </a:r>
            <a:r>
              <a:rPr lang="en" dirty="0"/>
              <a:t> tempo</a:t>
            </a:r>
          </a:p>
          <a:p>
            <a:pPr>
              <a:spcBef>
                <a:spcPts val="1000"/>
              </a:spcBef>
            </a:pPr>
            <a:r>
              <a:rPr lang="en" dirty="0" err="1"/>
              <a:t>Os</a:t>
            </a:r>
            <a:r>
              <a:rPr lang="en" dirty="0"/>
              <a:t> </a:t>
            </a:r>
            <a:r>
              <a:rPr lang="en" dirty="0" err="1"/>
              <a:t>agentes</a:t>
            </a:r>
            <a:r>
              <a:rPr lang="en" dirty="0"/>
              <a:t> </a:t>
            </a:r>
            <a:r>
              <a:rPr lang="en" b="1" dirty="0" err="1">
                <a:solidFill>
                  <a:schemeClr val="bg2">
                    <a:lumMod val="75000"/>
                  </a:schemeClr>
                </a:solidFill>
              </a:rPr>
              <a:t>adequam</a:t>
            </a:r>
            <a:r>
              <a:rPr lang="en" b="1" dirty="0">
                <a:solidFill>
                  <a:schemeClr val="bg2">
                    <a:lumMod val="75000"/>
                  </a:schemeClr>
                </a:solidFill>
              </a:rPr>
              <a:t>-se</a:t>
            </a:r>
            <a:r>
              <a:rPr lang="en" dirty="0"/>
              <a:t> </a:t>
            </a:r>
            <a:r>
              <a:rPr lang="en" dirty="0" err="1"/>
              <a:t>conforme</a:t>
            </a:r>
            <a:r>
              <a:rPr lang="en" dirty="0"/>
              <a:t> o </a:t>
            </a:r>
            <a:r>
              <a:rPr lang="en" dirty="0" err="1"/>
              <a:t>ambiente</a:t>
            </a:r>
            <a:endParaRPr lang="en" dirty="0"/>
          </a:p>
          <a:p>
            <a:pPr>
              <a:spcBef>
                <a:spcPts val="1000"/>
              </a:spcBef>
            </a:pPr>
            <a:r>
              <a:rPr lang="en" b="1" dirty="0" err="1">
                <a:solidFill>
                  <a:schemeClr val="bg2">
                    <a:lumMod val="75000"/>
                  </a:schemeClr>
                </a:solidFill>
              </a:rPr>
              <a:t>Comunicação</a:t>
            </a:r>
            <a:r>
              <a:rPr lang="en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b="1" dirty="0" err="1">
                <a:solidFill>
                  <a:schemeClr val="bg2">
                    <a:lumMod val="75000"/>
                  </a:schemeClr>
                </a:solidFill>
              </a:rPr>
              <a:t>direta</a:t>
            </a:r>
            <a:r>
              <a:rPr lang="en" dirty="0"/>
              <a:t> entre </a:t>
            </a:r>
            <a:r>
              <a:rPr lang="en" dirty="0" err="1"/>
              <a:t>agentes</a:t>
            </a:r>
            <a:endParaRPr lang="en"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924323" y="2355093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MOTIVOS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788830" y="40840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0EA347-D27B-B83D-1084-E75A882A668B}"/>
              </a:ext>
            </a:extLst>
          </p:cNvPr>
          <p:cNvSpPr txBox="1"/>
          <p:nvPr/>
        </p:nvSpPr>
        <p:spPr>
          <a:xfrm rot="-10800000" flipV="1">
            <a:off x="793542" y="1792306"/>
            <a:ext cx="55330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Montserrat ExtraBold"/>
              </a:rPr>
              <a:t>DESCENTRALIZADA + ADAPTATIVA + DISTRIBUÍDA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12" name="Imagem 12" descr="Uma imagem com luz&#10;&#10;Descrição gerada automaticamente">
            <a:extLst>
              <a:ext uri="{FF2B5EF4-FFF2-40B4-BE49-F238E27FC236}">
                <a16:creationId xmlns:a16="http://schemas.microsoft.com/office/drawing/2014/main" id="{FA6867C8-A61E-5A08-5E71-CAB33D936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3506" y="2546043"/>
            <a:ext cx="265324" cy="2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2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18820" y="3611691"/>
            <a:ext cx="4239616" cy="79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MODELAÇÃO UML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1604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594223" y="231573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ESTRUTURA DA SOLUÇÃO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681923" y="20057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m 4">
            <a:extLst>
              <a:ext uri="{FF2B5EF4-FFF2-40B4-BE49-F238E27FC236}">
                <a16:creationId xmlns:a16="http://schemas.microsoft.com/office/drawing/2014/main" id="{3732DA1B-A6AC-7DFE-77D8-4D20A1BB1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32" y="757612"/>
            <a:ext cx="7189938" cy="41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607994" y="341742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MÁQUINA DE ESTADOS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695694" y="31073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ADA4BE0C-524D-8DC1-E388-7CEE9821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8" y="1092205"/>
            <a:ext cx="8251825" cy="387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504711" y="658477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INTERAÇÃO ENTRE AGENTES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592411" y="62747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B1C7031C-2E64-8185-C4BE-1D4A3086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46" y="1926109"/>
            <a:ext cx="7661106" cy="21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630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Apresentação no Ecrã (16:9)</PresentationFormat>
  <Paragraphs>89</Paragraphs>
  <Slides>25</Slides>
  <Notes>25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29" baseType="lpstr">
      <vt:lpstr>Montserrat ExtraBold</vt:lpstr>
      <vt:lpstr>Montserrat</vt:lpstr>
      <vt:lpstr>Arial</vt:lpstr>
      <vt:lpstr>Futuristic Background by Slidesgo</vt:lpstr>
      <vt:lpstr>Agentes e Sistemas Multiagente</vt:lpstr>
      <vt:lpstr>INTRODUÇÃO</vt:lpstr>
      <vt:lpstr>INTRODUÇÃO</vt:lpstr>
      <vt:lpstr>DOMÍNIO DA SOLUÇÃO</vt:lpstr>
      <vt:lpstr>ARQUITETURA DESCENTRALIZADA</vt:lpstr>
      <vt:lpstr>MODELAÇÃO UML</vt:lpstr>
      <vt:lpstr>ESTRUTURA DA SOLUÇÃO</vt:lpstr>
      <vt:lpstr>MÁQUINA DE ESTADOS</vt:lpstr>
      <vt:lpstr>INTERAÇÃO ENTRE AGENTES</vt:lpstr>
      <vt:lpstr>DIAGRAMA DE ATIVIDADES - Explorer</vt:lpstr>
      <vt:lpstr>DIAGRAMA DE ATIVIDADES - Attacker</vt:lpstr>
      <vt:lpstr>DIAGRAMA DE ATIVIDADES - Defender</vt:lpstr>
      <vt:lpstr>IMPLEMENTAÇÃO</vt:lpstr>
      <vt:lpstr>FUNÇÃO OBJETIVO: Ataque</vt:lpstr>
      <vt:lpstr>FUNÇÃO OBJETIVO: Defesa</vt:lpstr>
      <vt:lpstr>PORTANTO ...</vt:lpstr>
      <vt:lpstr>VISUALIZAÇÃO</vt:lpstr>
      <vt:lpstr>Apresentação do PowerPoint</vt:lpstr>
      <vt:lpstr>TESTES DE PERFORMANCE</vt:lpstr>
      <vt:lpstr>Mapa reduzido (15x15) com posições fixas</vt:lpstr>
      <vt:lpstr>Mapa reduzido (15x15) com posições aleatórias</vt:lpstr>
      <vt:lpstr>Mapa normal (35x35) com posições aleatórias</vt:lpstr>
      <vt:lpstr>CONCLUSÕES</vt:lpstr>
      <vt:lpstr>CONCLUSÃO E TRABALHOS FUTUROS</vt:lpstr>
      <vt:lpstr>Agentes e Sistemas Multiagente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Sensorização &amp; Ambientes</dc:title>
  <cp:lastModifiedBy>Raquel Sofia Miranda da Costa</cp:lastModifiedBy>
  <cp:revision>695</cp:revision>
  <dcterms:modified xsi:type="dcterms:W3CDTF">2022-05-23T21:25:05Z</dcterms:modified>
</cp:coreProperties>
</file>